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70" r:id="rId4"/>
    <p:sldId id="257" r:id="rId5"/>
    <p:sldId id="259" r:id="rId6"/>
    <p:sldId id="258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17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95B12-3C11-4AB9-ADD7-08D5E97892D4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3C271-C29F-4899-AE22-329ED59A6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3C271-C29F-4899-AE22-329ED59A603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B90C-4933-4682-B880-EB73F56D207D}" type="datetime1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AA81-ECF9-4700-B040-61C7F4AA3896}" type="datetime1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01AE-3872-4E96-9CC4-20003BE1CFD2}" type="datetime1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D5A-F78B-4D0B-BC65-ECA8B78933C4}" type="datetime1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0274-4094-4D74-9ED6-4DDA7F94F2B1}" type="datetime1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C325-80EE-4CD4-B4FF-55F0FB0367CD}" type="datetime1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FD1E-F8BF-4F0E-9D93-DB3205606DC1}" type="datetime1">
              <a:rPr lang="en-US" smtClean="0"/>
              <a:pPr/>
              <a:t>10/28/2017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E3B7-B04A-46BC-B20D-4347BBBC07AB}" type="datetime1">
              <a:rPr lang="en-US" smtClean="0"/>
              <a:pPr/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B130-34E4-44E6-958A-F98BAFAAAF92}" type="datetime1">
              <a:rPr lang="en-US" smtClean="0"/>
              <a:pPr/>
              <a:t>10/28/2017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8C8B-3A08-4873-820F-A64597E7F6D1}" type="datetime1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B78C-2C5C-4A41-B935-322F49B23515}" type="datetime1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4C656-5AE5-47C4-A5D2-CD6151701BE0}" type="datetime1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Excel_Worksheet1.xlsx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479738_102281010471216_131573137287606817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95400"/>
            <a:ext cx="6339840" cy="4754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2819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" y="0"/>
            <a:ext cx="2040004" cy="128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0"/>
            <a:ext cx="2040004" cy="128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0"/>
            <a:ext cx="2040004" cy="128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0"/>
            <a:ext cx="2040004" cy="128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0"/>
            <a:ext cx="381000" cy="128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447800"/>
            <a:ext cx="1219200" cy="128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2819400"/>
            <a:ext cx="1219200" cy="128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4191000"/>
            <a:ext cx="1219200" cy="128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5577840"/>
            <a:ext cx="1219200" cy="128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6096000"/>
            <a:ext cx="1219200" cy="76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6096000"/>
            <a:ext cx="1219200" cy="76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6096000"/>
            <a:ext cx="1219200" cy="76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6096000"/>
            <a:ext cx="1219200" cy="76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6096000"/>
            <a:ext cx="1219200" cy="76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7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0"/>
            <a:ext cx="1219200" cy="76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Picture 18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1600"/>
            <a:ext cx="1371600" cy="128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19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19400"/>
            <a:ext cx="1371600" cy="128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67200"/>
            <a:ext cx="1371600" cy="128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34000"/>
            <a:ext cx="1371600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533525" y="1404938"/>
          <a:ext cx="1228725" cy="390525"/>
        </p:xfrm>
        <a:graphic>
          <a:graphicData uri="http://schemas.openxmlformats.org/presentationml/2006/ole">
            <p:oleObj spid="_x0000_s3073" name="Worksheet" r:id="rId5" imgW="1228690" imgH="390708" progId="Excel.Sheet.12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**২**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8862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/>
              <a:t>তথ্য ও যোগাযোগ প্রযুক্তির ক্ষেত্রসমূহ</a:t>
            </a:r>
            <a:r>
              <a:rPr lang="en-US" sz="2800" dirty="0" smtClean="0"/>
              <a:t>,</a:t>
            </a:r>
            <a:endParaRPr lang="bn-IN" sz="2800" dirty="0" smtClean="0"/>
          </a:p>
          <a:p>
            <a:r>
              <a:rPr lang="bn-IN" sz="2800" dirty="0" smtClean="0"/>
              <a:t>তথ্য সংরক্ষণ প্রযুক্তি।</a:t>
            </a:r>
          </a:p>
          <a:p>
            <a:r>
              <a:rPr lang="bn-IN" sz="2800" dirty="0" smtClean="0"/>
              <a:t>তথ্য আদান-প্রদান বা তথ্য যোগাযোগ (টেলিযোগাযোগ, কম্পিউটার নেটওয়ার্ক, ইন্টারনেট ইত্যাদি) প্রযুক্তি।</a:t>
            </a:r>
          </a:p>
          <a:p>
            <a:r>
              <a:rPr lang="bn-IN" sz="2800" dirty="0" smtClean="0"/>
              <a:t>তথ্য প্রক্রিয়াকরণ প্রযুক্তি।</a:t>
            </a:r>
          </a:p>
          <a:p>
            <a:r>
              <a:rPr lang="bn-IN" sz="2800" dirty="0" smtClean="0"/>
              <a:t>সঠিক তথ্য সংরক্ষন ও সরবরাহ করন।</a:t>
            </a:r>
            <a:endParaRPr lang="bn-IN" sz="2800" dirty="0"/>
          </a:p>
        </p:txBody>
      </p:sp>
      <p:pic>
        <p:nvPicPr>
          <p:cNvPr id="5" name="Picture 4" descr="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336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জোড়ায় কাজঃ-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1" y="762000"/>
            <a:ext cx="8458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/>
              <a:t>তথ্য ও যোগাযোগ প্রযুক্তির ক্ষেত্রসমূহ ব্যাখ্যা কর।</a:t>
            </a:r>
          </a:p>
        </p:txBody>
      </p:sp>
      <p:pic>
        <p:nvPicPr>
          <p:cNvPr id="4" name="Picture 3" descr="hqdefault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3120"/>
            <a:ext cx="9128108" cy="5120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/>
              <a:t>তথ্য</a:t>
            </a:r>
            <a:r>
              <a:rPr lang="bn-IN" sz="3200" dirty="0" smtClean="0"/>
              <a:t> </a:t>
            </a:r>
            <a:r>
              <a:rPr lang="bn-IN" sz="3600" dirty="0" smtClean="0"/>
              <a:t>ও যোগাযোগ </a:t>
            </a:r>
            <a:r>
              <a:rPr lang="bn-IN" sz="3200" b="1" dirty="0" smtClean="0"/>
              <a:t>প্রযুক্তি</a:t>
            </a:r>
            <a:r>
              <a:rPr lang="bn-IN" sz="3200" dirty="0" smtClean="0"/>
              <a:t> </a:t>
            </a:r>
            <a:r>
              <a:rPr lang="bn-IN" sz="3600" dirty="0" smtClean="0"/>
              <a:t>বা আইসিটি (ইংরেজি: </a:t>
            </a:r>
            <a:r>
              <a:rPr lang="en-US" sz="3600" dirty="0" smtClean="0"/>
              <a:t>Information and communications technology (ICT)) </a:t>
            </a:r>
            <a:r>
              <a:rPr lang="bn-IN" sz="3600" dirty="0" smtClean="0"/>
              <a:t>সাধারণভাবে </a:t>
            </a:r>
            <a:r>
              <a:rPr lang="bn-IN" sz="3200" b="1" dirty="0" smtClean="0"/>
              <a:t>তথ্য</a:t>
            </a:r>
            <a:r>
              <a:rPr lang="bn-IN" sz="3600" dirty="0" smtClean="0"/>
              <a:t> প্রযুক্তির সমার্থক শব্দ হিসেবে ব্যবহৃত হয়। ... বর্তমান সময়ে</a:t>
            </a:r>
            <a:r>
              <a:rPr lang="bn-IN" sz="3200" dirty="0" smtClean="0"/>
              <a:t> </a:t>
            </a:r>
            <a:r>
              <a:rPr lang="bn-IN" sz="3200" b="1" dirty="0" smtClean="0"/>
              <a:t>তথ্য</a:t>
            </a:r>
            <a:r>
              <a:rPr lang="bn-IN" sz="3600" dirty="0" smtClean="0"/>
              <a:t> ও যোগাযোগ</a:t>
            </a:r>
            <a:r>
              <a:rPr lang="bn-IN" sz="3200" dirty="0" smtClean="0"/>
              <a:t> </a:t>
            </a:r>
            <a:r>
              <a:rPr lang="bn-IN" sz="3200" b="1" dirty="0" smtClean="0"/>
              <a:t>প্রযুক্তি</a:t>
            </a:r>
            <a:r>
              <a:rPr lang="bn-IN" sz="3600" dirty="0" smtClean="0"/>
              <a:t> দ্বারা একক তার বা একক লিঙ্ক সিস্টেমের মাধ্যমে টেলিফোন, অডিও-ভিজুয়াল ও কম্পিউটার নেটওয়ার্কের সমন্বয় প্রযুক্তিকে প্রকাশ করা হয়।</a:t>
            </a:r>
            <a:endParaRPr lang="en-US" sz="3600" dirty="0"/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609600"/>
            <a:ext cx="4226560" cy="2377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487680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দলগত কাজঃ-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90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/>
              <a:t>তথ্য ও যোগাযোগ প্রযুক্তির উপকরণসমূহ বিস্তারিত বর্ণনা কর।</a:t>
            </a:r>
          </a:p>
        </p:txBody>
      </p:sp>
      <p:pic>
        <p:nvPicPr>
          <p:cNvPr id="5" name="Picture 4" descr="IMG_20170522_124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926080"/>
            <a:ext cx="5242560" cy="3931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পাঠমূল্যায়ণঃ-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ICT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400" dirty="0" smtClean="0"/>
              <a:t>তথ্য ও যোগাযোগ প্রযুক্তির ক্ষেত্রসমূহ কয়টি?</a:t>
            </a:r>
          </a:p>
          <a:p>
            <a:r>
              <a:rPr lang="bn-IN" sz="4400" dirty="0" smtClean="0"/>
              <a:t>ক) ৩ট, খ) ৪টি, গ) ৫টি, ঘ) ২টি,</a:t>
            </a:r>
          </a:p>
          <a:p>
            <a:r>
              <a:rPr lang="bn-IN" sz="4400" dirty="0" smtClean="0"/>
              <a:t>৩</a:t>
            </a:r>
            <a:r>
              <a:rPr lang="bn-IN" sz="5400" dirty="0" smtClean="0"/>
              <a:t>।</a:t>
            </a:r>
            <a:r>
              <a:rPr lang="bn-IN" sz="4000" dirty="0" smtClean="0"/>
              <a:t> তথ্য ও যোগাযোগ প্রযুক্তির উপকরণসমূহ  কয়টি।</a:t>
            </a:r>
          </a:p>
          <a:p>
            <a:r>
              <a:rPr lang="bn-IN" sz="4000" dirty="0" smtClean="0"/>
              <a:t>ক) ৩টি, খ) ৫টি, গ) ৬টি, ঘ) ৭টি,</a:t>
            </a:r>
            <a:endParaRPr lang="bn-IN" sz="3200" dirty="0" smtClean="0"/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Minus 3"/>
          <p:cNvSpPr/>
          <p:nvPr/>
        </p:nvSpPr>
        <p:spPr>
          <a:xfrm>
            <a:off x="3962400" y="182880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3810000" y="327660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  বাড়ির কাজঃ-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1143000"/>
            <a:ext cx="731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/>
              <a:t>তথ্য ও যোগাযোগ প্রযুক্তি, (১৫ বাক্য)</a:t>
            </a:r>
            <a:endParaRPr lang="en-U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ধন্যবাদ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qdefault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28108" cy="5120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পরিচিতিঃ-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20170525_0925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40153" cy="2560320"/>
          </a:xfrm>
          <a:prstGeom prst="rect">
            <a:avLst/>
          </a:prstGeom>
        </p:spPr>
      </p:pic>
      <p:sp>
        <p:nvSpPr>
          <p:cNvPr id="7" name="Minus 6"/>
          <p:cNvSpPr/>
          <p:nvPr/>
        </p:nvSpPr>
        <p:spPr>
          <a:xfrm rot="5400000">
            <a:off x="2514600" y="4495800"/>
            <a:ext cx="4267200" cy="457200"/>
          </a:xfrm>
          <a:prstGeom prst="mathMinus">
            <a:avLst>
              <a:gd name="adj1" fmla="val 27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3276600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মো;আল আমিন হক          শ্রেণিঃ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সহকারী শিক্ষক                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২য়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গোয়াল পাড়া উচ্চবি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দ্যালয়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,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০১৭৩৫৮২২০৭৯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smtClean="0">
                <a:latin typeface="NikoshBAN" pitchFamily="2" charset="0"/>
                <a:cs typeface="NikoshBAN" pitchFamily="2" charset="0"/>
              </a:rPr>
              <a:t>                                      ভিডিও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7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524000" y="1981200"/>
          <a:ext cx="5629534" cy="3291840"/>
        </p:xfrm>
        <a:graphic>
          <a:graphicData uri="http://schemas.openxmlformats.org/presentationml/2006/ole">
            <p:oleObj spid="_x0000_s1027" name="Packager Shell Object" showAsIcon="1" r:id="rId3" imgW="749160" imgH="437760" progId="Package">
              <p:embed/>
            </p:oleObj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971800"/>
            <a:ext cx="4038600" cy="388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70730" cy="301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" y="3047999"/>
            <a:ext cx="5105418" cy="3810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597" y="0"/>
            <a:ext cx="4019431" cy="301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 পাঠ শিরোনাম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1143000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/>
              <a:t>তথ্য </a:t>
            </a:r>
            <a:r>
              <a:rPr lang="en-US" sz="3200" b="1" dirty="0" smtClean="0"/>
              <a:t>-</a:t>
            </a:r>
            <a:r>
              <a:rPr lang="bn-IN" sz="3200" b="1" dirty="0" smtClean="0"/>
              <a:t>প্রযুক্তি</a:t>
            </a:r>
            <a:endParaRPr lang="en-US" sz="3200" dirty="0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194560"/>
            <a:ext cx="6884130" cy="4663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4" name="Picture 6" descr="C:\Program Files (x86)\Microsoft Office\MEDIA\OFFICE12\Bullets\BD15018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</p:spPr>
      </p:pic>
      <p:pic>
        <p:nvPicPr>
          <p:cNvPr id="17415" name="Picture 7" descr="C:\Program Files (x86)\Microsoft Office\MEDIA\OFFICE12\Bullets\BD10253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শিখনফল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4478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১/</a:t>
            </a:r>
            <a:r>
              <a:rPr lang="bn-IN" b="1" dirty="0" smtClean="0"/>
              <a:t>তথ্য </a:t>
            </a:r>
            <a:r>
              <a:rPr lang="en-US" b="1" dirty="0" smtClean="0"/>
              <a:t>-</a:t>
            </a:r>
            <a:r>
              <a:rPr lang="bn-IN" b="1" dirty="0" smtClean="0"/>
              <a:t>প্রযুক্তি</a:t>
            </a:r>
            <a:r>
              <a:rPr lang="en-US" b="1" dirty="0" smtClean="0"/>
              <a:t>  </a:t>
            </a:r>
            <a:r>
              <a:rPr lang="en-US" b="1" dirty="0" err="1" smtClean="0"/>
              <a:t>কী</a:t>
            </a:r>
            <a:r>
              <a:rPr lang="en-US" b="1" dirty="0" smtClean="0"/>
              <a:t> </a:t>
            </a:r>
            <a:r>
              <a:rPr lang="en-US" b="1" dirty="0" err="1" smtClean="0"/>
              <a:t>বলতে</a:t>
            </a:r>
            <a:r>
              <a:rPr lang="en-US" b="1" dirty="0" smtClean="0"/>
              <a:t> </a:t>
            </a:r>
            <a:r>
              <a:rPr lang="en-US" b="1" dirty="0" err="1" smtClean="0"/>
              <a:t>পারবে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18288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95588" algn="l"/>
              </a:tabLst>
            </a:pPr>
            <a:r>
              <a:rPr lang="bn-IN" sz="3200" dirty="0" smtClean="0"/>
              <a:t>২/তথ্য </a:t>
            </a:r>
            <a:r>
              <a:rPr lang="en-US" sz="3200" dirty="0" smtClean="0"/>
              <a:t>-</a:t>
            </a:r>
            <a:r>
              <a:rPr lang="bn-IN" sz="3200" dirty="0" smtClean="0"/>
              <a:t>প্রযুক্তির ক্ষেত্রসমূহ লিখতে পারবে।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2438400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/>
              <a:t>৩/তথ্য </a:t>
            </a:r>
            <a:r>
              <a:rPr lang="en-US" sz="2800" dirty="0" smtClean="0"/>
              <a:t>–</a:t>
            </a:r>
            <a:r>
              <a:rPr lang="bn-IN" sz="2800" dirty="0" smtClean="0"/>
              <a:t>প্রযুক্তির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bn-IN" sz="2800" dirty="0" smtClean="0"/>
          </a:p>
        </p:txBody>
      </p:sp>
      <p:pic>
        <p:nvPicPr>
          <p:cNvPr id="6" name="Picture 5" descr="m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657600"/>
            <a:ext cx="48768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  **১**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004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/>
              <a:t>তথ্য</a:t>
            </a:r>
            <a:r>
              <a:rPr lang="bn-IN" sz="2400" dirty="0" smtClean="0"/>
              <a:t>' </a:t>
            </a:r>
            <a:r>
              <a:rPr lang="bn-IN" sz="3200" dirty="0" smtClean="0"/>
              <a:t>শব্দটির ইংরেজি পরিভাষা হলো '</a:t>
            </a:r>
            <a:r>
              <a:rPr lang="en-US" sz="3200" dirty="0" smtClean="0"/>
              <a:t>Information'। </a:t>
            </a:r>
            <a:r>
              <a:rPr lang="bn-IN" sz="3200" dirty="0" smtClean="0"/>
              <a:t>ইংরেজি ইনফরমেশন শব্দটি ল্যাটিন শব্দমূল '</a:t>
            </a:r>
            <a:r>
              <a:rPr lang="en-US" sz="3200" dirty="0" err="1" smtClean="0"/>
              <a:t>informatio</a:t>
            </a:r>
            <a:r>
              <a:rPr lang="en-US" sz="3200" dirty="0" smtClean="0"/>
              <a:t>' </a:t>
            </a:r>
            <a:r>
              <a:rPr lang="bn-IN" sz="3200" dirty="0" smtClean="0"/>
              <a:t>থেকে উৎপত্তি লাভ করেছে। এই শব্দটির ক্রিয়ামূল '</a:t>
            </a:r>
            <a:r>
              <a:rPr lang="en-US" sz="3200" dirty="0" err="1" smtClean="0"/>
              <a:t>informare</a:t>
            </a:r>
            <a:r>
              <a:rPr lang="en-US" sz="3200" dirty="0" smtClean="0"/>
              <a:t>', </a:t>
            </a:r>
            <a:r>
              <a:rPr lang="bn-IN" sz="3200" dirty="0" smtClean="0"/>
              <a:t>যার অর্থ: কাউকে কোনো কিছু অবগত করা, পথ দেখানো, শেখানো, আদান-প্রদান ইত্যাদি। ' </a:t>
            </a:r>
            <a:r>
              <a:rPr lang="bn-IN" sz="2400" b="1" dirty="0" smtClean="0"/>
              <a:t>প্রযুক্তি</a:t>
            </a:r>
            <a:r>
              <a:rPr lang="bn-IN" sz="3200" dirty="0" smtClean="0"/>
              <a:t>' শব্দটির ব্যবহার বহুমাত্রায় লক্ষ করা যায়। আধুনিক জীবনযাত্রায় ইলেকট্রনিক্স </a:t>
            </a:r>
            <a:r>
              <a:rPr lang="bn-IN" dirty="0" smtClean="0"/>
              <a:t>...</a:t>
            </a:r>
            <a:endParaRPr lang="en-US" dirty="0"/>
          </a:p>
        </p:txBody>
      </p:sp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" y="0"/>
            <a:ext cx="9062462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একক কাজঃ-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১/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ICT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২/</a:t>
            </a:r>
            <a:r>
              <a:rPr lang="bn-IN" sz="3200" dirty="0" smtClean="0"/>
              <a:t> একীভূত যোগাযোগব্যবস্থা 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৩/</a:t>
            </a:r>
            <a:r>
              <a:rPr lang="bn-IN" sz="3200" dirty="0" smtClean="0"/>
              <a:t> খুব সহজে তথ্য গ্রহণ, সংরক্ষণ সঞ্চালন করা যায় কী ভাবে।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70522_124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362200"/>
            <a:ext cx="4998720" cy="3749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একক কাজের উত্তরঃ-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১/</a:t>
            </a:r>
            <a:r>
              <a:rPr lang="en-US" sz="3600" dirty="0" smtClean="0"/>
              <a:t>Information and communications technology (ICT)) </a:t>
            </a:r>
            <a:r>
              <a:rPr lang="bn-IN" sz="3600" dirty="0" smtClean="0"/>
              <a:t>,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২/</a:t>
            </a:r>
            <a:r>
              <a:rPr lang="bn-IN" sz="4000" dirty="0" smtClean="0"/>
              <a:t> তথ্য ও যোগাযোগ প্রযুক্তি এক ধরনের একীভূত যোগাযোগব্যবস্থ এবং</a:t>
            </a:r>
            <a:r>
              <a:rPr lang="en-US" sz="4000" dirty="0" smtClean="0"/>
              <a:t> </a:t>
            </a:r>
            <a:r>
              <a:rPr lang="en-US" sz="4000" dirty="0" err="1" smtClean="0"/>
              <a:t>টেলিযোগাযোগ</a:t>
            </a:r>
            <a:r>
              <a:rPr lang="en-US" sz="4000" dirty="0" smtClean="0"/>
              <a:t>, </a:t>
            </a:r>
            <a:r>
              <a:rPr lang="bn-IN" sz="4000" dirty="0" smtClean="0"/>
              <a:t>  যেমন </a:t>
            </a:r>
            <a:r>
              <a:rPr lang="en-US" sz="4000" dirty="0" err="1" smtClean="0"/>
              <a:t>কম্পিউটার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নেটওয়ার্কর</a:t>
            </a:r>
            <a:r>
              <a:rPr lang="bn-IN" sz="4000" dirty="0" smtClean="0"/>
              <a:t> 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৩/</a:t>
            </a:r>
            <a:r>
              <a:rPr lang="en-US" sz="4000" dirty="0" smtClean="0"/>
              <a:t> </a:t>
            </a:r>
            <a:r>
              <a:rPr lang="en-US" sz="4000" dirty="0" err="1" smtClean="0"/>
              <a:t>কম্পিউটার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নেটওয়ার্কর</a:t>
            </a:r>
            <a:r>
              <a:rPr lang="bn-IN" sz="4000" dirty="0" smtClean="0"/>
              <a:t>  মাধ্যমে একজন ব্যবহারকারী খুব সহজে তথ্য গ্রহণ, সংরক্ষণ, সঞ্চালন ও  বিশ্লেষণ কর</a:t>
            </a:r>
            <a:r>
              <a:rPr lang="en-US" sz="4000" dirty="0" err="1" smtClean="0"/>
              <a:t>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পারে</a:t>
            </a:r>
            <a:r>
              <a:rPr lang="en-US" sz="4000" dirty="0" smtClean="0"/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295</Words>
  <Application>Microsoft Office PowerPoint</Application>
  <PresentationFormat>On-screen Show (4:3)</PresentationFormat>
  <Paragraphs>46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Worksheet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Space______</dc:creator>
  <cp:lastModifiedBy>IT Space______</cp:lastModifiedBy>
  <cp:revision>84</cp:revision>
  <dcterms:created xsi:type="dcterms:W3CDTF">2006-08-16T00:00:00Z</dcterms:created>
  <dcterms:modified xsi:type="dcterms:W3CDTF">2017-10-28T11:35:21Z</dcterms:modified>
</cp:coreProperties>
</file>